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62" r:id="rId7"/>
    <p:sldId id="266" r:id="rId8"/>
    <p:sldId id="267" r:id="rId9"/>
    <p:sldId id="268" r:id="rId10"/>
    <p:sldId id="269" r:id="rId11"/>
    <p:sldId id="270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grandir Heavy" pitchFamily="2" charset="77"/>
      <p:regular r:id="rId17"/>
      <p:bold r:id="rId18"/>
    </p:embeddedFont>
    <p:embeddedFont>
      <p:font typeface="Agrandir Medium" pitchFamily="2" charset="77"/>
      <p:regular r:id="rId19"/>
    </p:embeddedFont>
    <p:embeddedFont>
      <p:font typeface="Arimo Bold" panose="020B0704020202020204" pitchFamily="34" charset="0"/>
      <p:regular r:id="rId20"/>
      <p:bold r:id="rId21"/>
    </p:embeddedFont>
    <p:embeddedFont>
      <p:font typeface="Montserrat Medium" panose="020F0502020204030204" pitchFamily="34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2" autoAdjust="0"/>
    <p:restoredTop sz="94609" autoAdjust="0"/>
  </p:normalViewPr>
  <p:slideViewPr>
    <p:cSldViewPr>
      <p:cViewPr varScale="1">
        <p:scale>
          <a:sx n="99" d="100"/>
          <a:sy n="99" d="100"/>
        </p:scale>
        <p:origin x="216" y="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2DB2D-DCC8-4A48-B57D-7A1E6ED1A937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13F6E-6999-8347-AD12-B0A25354B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30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13F6E-6999-8347-AD12-B0A25354BC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9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" Type="http://schemas.openxmlformats.org/officeDocument/2006/relationships/audio" Target="../media/media1.m4a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.jpeg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19" Type="http://schemas.openxmlformats.org/officeDocument/2006/relationships/image" Target="../media/image15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6.png"/><Relationship Id="rId5" Type="http://schemas.openxmlformats.org/officeDocument/2006/relationships/image" Target="../media/image27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6.png"/><Relationship Id="rId5" Type="http://schemas.openxmlformats.org/officeDocument/2006/relationships/image" Target="../media/image28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jpe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6.png"/><Relationship Id="rId2" Type="http://schemas.openxmlformats.org/officeDocument/2006/relationships/audio" Target="../media/media14.m4a"/><Relationship Id="rId16" Type="http://schemas.openxmlformats.org/officeDocument/2006/relationships/image" Target="../media/image15.svg"/><Relationship Id="rId1" Type="http://schemas.microsoft.com/office/2007/relationships/media" Target="../media/media14.m4a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4.png"/><Relationship Id="rId10" Type="http://schemas.openxmlformats.org/officeDocument/2006/relationships/image" Target="../media/image7.svg"/><Relationship Id="rId4" Type="http://schemas.openxmlformats.org/officeDocument/2006/relationships/image" Target="../media/image1.jpe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6.png"/><Relationship Id="rId5" Type="http://schemas.openxmlformats.org/officeDocument/2006/relationships/image" Target="../media/image19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6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openxmlformats.org/officeDocument/2006/relationships/image" Target="../media/image26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3348" y="5114925"/>
            <a:ext cx="6611286" cy="4002833"/>
          </a:xfrm>
          <a:custGeom>
            <a:avLst/>
            <a:gdLst/>
            <a:ahLst/>
            <a:cxnLst/>
            <a:rect l="l" t="t" r="r" b="b"/>
            <a:pathLst>
              <a:path w="6611286" h="4002833">
                <a:moveTo>
                  <a:pt x="0" y="0"/>
                </a:moveTo>
                <a:lnTo>
                  <a:pt x="6611286" y="0"/>
                </a:lnTo>
                <a:lnTo>
                  <a:pt x="6611286" y="4002833"/>
                </a:lnTo>
                <a:lnTo>
                  <a:pt x="0" y="4002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682991" y="5114925"/>
            <a:ext cx="3631661" cy="4002833"/>
          </a:xfrm>
          <a:custGeom>
            <a:avLst/>
            <a:gdLst/>
            <a:ahLst/>
            <a:cxnLst/>
            <a:rect l="l" t="t" r="r" b="b"/>
            <a:pathLst>
              <a:path w="3631661" h="4002833">
                <a:moveTo>
                  <a:pt x="0" y="0"/>
                </a:moveTo>
                <a:lnTo>
                  <a:pt x="3631661" y="0"/>
                </a:lnTo>
                <a:lnTo>
                  <a:pt x="3631661" y="4002833"/>
                </a:lnTo>
                <a:lnTo>
                  <a:pt x="0" y="4002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003734" y="5114925"/>
            <a:ext cx="3071265" cy="4002833"/>
          </a:xfrm>
          <a:custGeom>
            <a:avLst/>
            <a:gdLst/>
            <a:ahLst/>
            <a:cxnLst/>
            <a:rect l="l" t="t" r="r" b="b"/>
            <a:pathLst>
              <a:path w="3071265" h="4002833">
                <a:moveTo>
                  <a:pt x="0" y="0"/>
                </a:moveTo>
                <a:lnTo>
                  <a:pt x="3071264" y="0"/>
                </a:lnTo>
                <a:lnTo>
                  <a:pt x="3071264" y="4002833"/>
                </a:lnTo>
                <a:lnTo>
                  <a:pt x="0" y="40028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494087" y="5114925"/>
            <a:ext cx="1769803" cy="1875514"/>
          </a:xfrm>
          <a:custGeom>
            <a:avLst/>
            <a:gdLst/>
            <a:ahLst/>
            <a:cxnLst/>
            <a:rect l="l" t="t" r="r" b="b"/>
            <a:pathLst>
              <a:path w="1769803" h="1875514">
                <a:moveTo>
                  <a:pt x="0" y="0"/>
                </a:moveTo>
                <a:lnTo>
                  <a:pt x="1769804" y="0"/>
                </a:lnTo>
                <a:lnTo>
                  <a:pt x="1769804" y="1875514"/>
                </a:lnTo>
                <a:lnTo>
                  <a:pt x="0" y="18755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494087" y="7242244"/>
            <a:ext cx="1769803" cy="1875514"/>
          </a:xfrm>
          <a:custGeom>
            <a:avLst/>
            <a:gdLst/>
            <a:ahLst/>
            <a:cxnLst/>
            <a:rect l="l" t="t" r="r" b="b"/>
            <a:pathLst>
              <a:path w="1769803" h="1875514">
                <a:moveTo>
                  <a:pt x="0" y="0"/>
                </a:moveTo>
                <a:lnTo>
                  <a:pt x="1769804" y="0"/>
                </a:lnTo>
                <a:lnTo>
                  <a:pt x="1769804" y="1875514"/>
                </a:lnTo>
                <a:lnTo>
                  <a:pt x="0" y="18755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668665">
            <a:off x="2491076" y="2586514"/>
            <a:ext cx="1637273" cy="1718511"/>
          </a:xfrm>
          <a:custGeom>
            <a:avLst/>
            <a:gdLst/>
            <a:ahLst/>
            <a:cxnLst/>
            <a:rect l="l" t="t" r="r" b="b"/>
            <a:pathLst>
              <a:path w="1637273" h="1718511">
                <a:moveTo>
                  <a:pt x="0" y="0"/>
                </a:moveTo>
                <a:lnTo>
                  <a:pt x="1637273" y="0"/>
                </a:lnTo>
                <a:lnTo>
                  <a:pt x="1637273" y="1718512"/>
                </a:lnTo>
                <a:lnTo>
                  <a:pt x="0" y="17185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708757">
            <a:off x="14602647" y="1240344"/>
            <a:ext cx="1792349" cy="1835739"/>
          </a:xfrm>
          <a:custGeom>
            <a:avLst/>
            <a:gdLst/>
            <a:ahLst/>
            <a:cxnLst/>
            <a:rect l="l" t="t" r="r" b="b"/>
            <a:pathLst>
              <a:path w="1792349" h="1835739">
                <a:moveTo>
                  <a:pt x="0" y="0"/>
                </a:moveTo>
                <a:lnTo>
                  <a:pt x="1792348" y="0"/>
                </a:lnTo>
                <a:lnTo>
                  <a:pt x="1792348" y="1835739"/>
                </a:lnTo>
                <a:lnTo>
                  <a:pt x="0" y="183573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703330" y="-87571"/>
            <a:ext cx="10730397" cy="3143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4"/>
              </a:lnSpc>
            </a:pPr>
            <a:r>
              <a:rPr lang="en-US" sz="6784">
                <a:solidFill>
                  <a:srgbClr val="4B7CEB"/>
                </a:solidFill>
                <a:latin typeface="Agrandir Medium"/>
              </a:rPr>
              <a:t>Predictive Modeling for High School Student Interest Trends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93913" y="2751323"/>
            <a:ext cx="4700175" cy="2363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44"/>
              </a:lnSpc>
            </a:pPr>
            <a:r>
              <a:rPr lang="en-US" sz="6246">
                <a:solidFill>
                  <a:srgbClr val="FA7AAC"/>
                </a:solidFill>
                <a:latin typeface="Agrandir Heavy"/>
              </a:rPr>
              <a:t>Brandon Mather</a:t>
            </a:r>
          </a:p>
        </p:txBody>
      </p:sp>
      <p:pic>
        <p:nvPicPr>
          <p:cNvPr id="14" name="Audio 13">
            <a:extLst>
              <a:ext uri="{FF2B5EF4-FFF2-40B4-BE49-F238E27FC236}">
                <a16:creationId xmlns:a16="http://schemas.microsoft.com/office/drawing/2014/main" id="{05D33C9A-F3DE-74B0-CF06-69CF88A47C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05"/>
    </mc:Choice>
    <mc:Fallback>
      <p:transition spd="slow" advTm="9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28600" y="526616"/>
            <a:ext cx="6812733" cy="1846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15"/>
              </a:lnSpc>
              <a:spcBef>
                <a:spcPct val="0"/>
              </a:spcBef>
            </a:pPr>
            <a:r>
              <a:rPr lang="en-US" sz="6500" dirty="0">
                <a:solidFill>
                  <a:srgbClr val="2D2828"/>
                </a:solidFill>
                <a:latin typeface="Agrandir Medium"/>
              </a:rPr>
              <a:t>Popularity Of Interests Across Genders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8600" y="2309538"/>
            <a:ext cx="6376758" cy="1044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26"/>
              </a:lnSpc>
            </a:pPr>
            <a:r>
              <a:rPr lang="en-US" sz="1800" dirty="0">
                <a:solidFill>
                  <a:srgbClr val="2D2828"/>
                </a:solidFill>
                <a:latin typeface="Montserrat Medium"/>
              </a:rPr>
              <a:t>0 = No gender specified</a:t>
            </a:r>
          </a:p>
          <a:p>
            <a:pPr>
              <a:lnSpc>
                <a:spcPts val="2826"/>
              </a:lnSpc>
            </a:pPr>
            <a:r>
              <a:rPr lang="en-US" dirty="0">
                <a:solidFill>
                  <a:srgbClr val="2D2828"/>
                </a:solidFill>
                <a:latin typeface="Montserrat Medium"/>
              </a:rPr>
              <a:t>1 = Female</a:t>
            </a:r>
          </a:p>
          <a:p>
            <a:pPr>
              <a:lnSpc>
                <a:spcPts val="2826"/>
              </a:lnSpc>
            </a:pPr>
            <a:r>
              <a:rPr lang="en-US" sz="1800" dirty="0">
                <a:solidFill>
                  <a:srgbClr val="2D2828"/>
                </a:solidFill>
                <a:latin typeface="Montserrat Medium"/>
              </a:rPr>
              <a:t>2 = Male</a:t>
            </a:r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B899798-36FA-D384-6A26-7BD32B08A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850" y="1879859"/>
            <a:ext cx="10782300" cy="788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B02DC7EB-C34F-4F90-5D39-80EE39A088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64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86"/>
    </mc:Choice>
    <mc:Fallback>
      <p:transition spd="slow" advTm="21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28600" y="526616"/>
            <a:ext cx="6812733" cy="125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15"/>
              </a:lnSpc>
              <a:spcBef>
                <a:spcPct val="0"/>
              </a:spcBef>
            </a:pPr>
            <a:r>
              <a:rPr lang="en-US" sz="6500" dirty="0">
                <a:solidFill>
                  <a:srgbClr val="2D2828"/>
                </a:solidFill>
                <a:latin typeface="Agrandir Medium"/>
              </a:rPr>
              <a:t>Correlation Among Interests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B2E2C39-F79E-1113-B795-B26771AA7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103" y="1638300"/>
            <a:ext cx="10541794" cy="8381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C4FB5D05-76FD-AE6C-E3BB-32FEC014E1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12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24"/>
    </mc:Choice>
    <mc:Fallback>
      <p:transition spd="slow" advTm="56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686800" y="3151342"/>
            <a:ext cx="8232552" cy="5712515"/>
          </a:xfrm>
          <a:custGeom>
            <a:avLst/>
            <a:gdLst/>
            <a:ahLst/>
            <a:cxnLst/>
            <a:rect l="l" t="t" r="r" b="b"/>
            <a:pathLst>
              <a:path w="6350000" h="655828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FFBA51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20999191">
            <a:off x="16196812" y="2573229"/>
            <a:ext cx="1637273" cy="1718511"/>
          </a:xfrm>
          <a:custGeom>
            <a:avLst/>
            <a:gdLst/>
            <a:ahLst/>
            <a:cxnLst/>
            <a:rect l="l" t="t" r="r" b="b"/>
            <a:pathLst>
              <a:path w="1637273" h="1718511">
                <a:moveTo>
                  <a:pt x="0" y="0"/>
                </a:moveTo>
                <a:lnTo>
                  <a:pt x="1637272" y="0"/>
                </a:lnTo>
                <a:lnTo>
                  <a:pt x="1637272" y="1718511"/>
                </a:lnTo>
                <a:lnTo>
                  <a:pt x="0" y="17185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260915" y="1171575"/>
            <a:ext cx="13766169" cy="82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0"/>
              </a:lnSpc>
              <a:spcBef>
                <a:spcPct val="0"/>
              </a:spcBef>
            </a:pPr>
            <a:r>
              <a:rPr lang="en-US" sz="8000" u="none" strike="noStrike" dirty="0">
                <a:solidFill>
                  <a:srgbClr val="2D2828"/>
                </a:solidFill>
                <a:latin typeface="Agrandir Medium"/>
              </a:rPr>
              <a:t>Modeling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610A1DD6-4ED7-9899-7A8E-401398E6189C}"/>
              </a:ext>
            </a:extLst>
          </p:cNvPr>
          <p:cNvSpPr txBox="1"/>
          <p:nvPr/>
        </p:nvSpPr>
        <p:spPr>
          <a:xfrm>
            <a:off x="303150" y="4305300"/>
            <a:ext cx="6376758" cy="251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6"/>
              </a:lnSpc>
            </a:pPr>
            <a:r>
              <a:rPr lang="en-US" sz="2400" dirty="0">
                <a:solidFill>
                  <a:srgbClr val="2D2828"/>
                </a:solidFill>
                <a:latin typeface="Montserrat Medium"/>
              </a:rPr>
              <a:t>Created a Predictive Model that would be able to predict the interests of each individual demographic.\</a:t>
            </a:r>
          </a:p>
          <a:p>
            <a:pPr algn="ctr">
              <a:lnSpc>
                <a:spcPts val="2826"/>
              </a:lnSpc>
            </a:pPr>
            <a:endParaRPr lang="en-US" sz="2400" dirty="0">
              <a:solidFill>
                <a:srgbClr val="2D2828"/>
              </a:solidFill>
              <a:latin typeface="Montserrat Medium"/>
            </a:endParaRPr>
          </a:p>
          <a:p>
            <a:pPr algn="ctr">
              <a:lnSpc>
                <a:spcPts val="2826"/>
              </a:lnSpc>
            </a:pPr>
            <a:r>
              <a:rPr lang="en-US" sz="2400" dirty="0">
                <a:solidFill>
                  <a:srgbClr val="2D2828"/>
                </a:solidFill>
                <a:latin typeface="Montserrat Medium"/>
              </a:rPr>
              <a:t>Demographics that are most important in the model are age and the number of friends they have. </a:t>
            </a:r>
          </a:p>
        </p:txBody>
      </p:sp>
      <p:pic>
        <p:nvPicPr>
          <p:cNvPr id="19" name="Picture 18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1D87E101-047A-5F37-B0CB-E70E35D138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6723" y="3771900"/>
            <a:ext cx="6508802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Audio 4">
            <a:extLst>
              <a:ext uri="{FF2B5EF4-FFF2-40B4-BE49-F238E27FC236}">
                <a16:creationId xmlns:a16="http://schemas.microsoft.com/office/drawing/2014/main" id="{81419ADD-6273-36F8-2DE6-7E965FE1AC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90"/>
    </mc:Choice>
    <mc:Fallback>
      <p:transition spd="slow" advTm="19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24488" y="1038383"/>
            <a:ext cx="8115300" cy="8219917"/>
          </a:xfrm>
          <a:custGeom>
            <a:avLst/>
            <a:gdLst/>
            <a:ahLst/>
            <a:cxnLst/>
            <a:rect l="l" t="t" r="r" b="b"/>
            <a:pathLst>
              <a:path w="8115300" h="8219917">
                <a:moveTo>
                  <a:pt x="0" y="0"/>
                </a:moveTo>
                <a:lnTo>
                  <a:pt x="8115300" y="0"/>
                </a:lnTo>
                <a:lnTo>
                  <a:pt x="8115300" y="8219917"/>
                </a:lnTo>
                <a:lnTo>
                  <a:pt x="0" y="82199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446808" y="1028700"/>
            <a:ext cx="6116704" cy="8219917"/>
            <a:chOff x="0" y="0"/>
            <a:chExt cx="3663950" cy="492379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7"/>
              <a:stretch>
                <a:fillRect t="-5608" b="-560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B7CE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375771" y="2608050"/>
            <a:ext cx="6812733" cy="8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15"/>
              </a:lnSpc>
              <a:spcBef>
                <a:spcPct val="0"/>
              </a:spcBef>
            </a:pPr>
            <a:r>
              <a:rPr lang="en-US" sz="6500" dirty="0">
                <a:solidFill>
                  <a:srgbClr val="2D2828"/>
                </a:solidFill>
                <a:latin typeface="Agrandir Medium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93759" y="3543300"/>
            <a:ext cx="6376758" cy="499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6"/>
              </a:lnSpc>
            </a:pPr>
            <a:r>
              <a:rPr lang="en-US" sz="1800" dirty="0">
                <a:solidFill>
                  <a:srgbClr val="2D2828"/>
                </a:solidFill>
                <a:latin typeface="Montserrat Medium"/>
              </a:rPr>
              <a:t>This analysis sheds light on the online interests of high school students. </a:t>
            </a:r>
          </a:p>
          <a:p>
            <a:pPr algn="ctr">
              <a:lnSpc>
                <a:spcPts val="2826"/>
              </a:lnSpc>
            </a:pPr>
            <a:endParaRPr lang="en-US" dirty="0">
              <a:solidFill>
                <a:srgbClr val="2D2828"/>
              </a:solidFill>
              <a:latin typeface="Montserrat Medium"/>
            </a:endParaRPr>
          </a:p>
          <a:p>
            <a:pPr algn="ctr">
              <a:lnSpc>
                <a:spcPts val="2826"/>
              </a:lnSpc>
            </a:pPr>
            <a:r>
              <a:rPr lang="en-US" sz="1800" dirty="0">
                <a:solidFill>
                  <a:srgbClr val="2D2828"/>
                </a:solidFill>
                <a:latin typeface="Montserrat Medium"/>
              </a:rPr>
              <a:t>The model will be able to make predications</a:t>
            </a:r>
            <a:r>
              <a:rPr lang="en-US" dirty="0">
                <a:solidFill>
                  <a:srgbClr val="2D2828"/>
                </a:solidFill>
                <a:latin typeface="Montserrat Medium"/>
              </a:rPr>
              <a:t> on which interests relate to each individual demographic. </a:t>
            </a:r>
          </a:p>
          <a:p>
            <a:pPr algn="ctr">
              <a:lnSpc>
                <a:spcPts val="2826"/>
              </a:lnSpc>
            </a:pPr>
            <a:endParaRPr lang="en-US" sz="1800" dirty="0">
              <a:solidFill>
                <a:srgbClr val="2D2828"/>
              </a:solidFill>
              <a:latin typeface="Montserrat Medium"/>
            </a:endParaRPr>
          </a:p>
          <a:p>
            <a:pPr algn="ctr">
              <a:lnSpc>
                <a:spcPts val="2826"/>
              </a:lnSpc>
            </a:pPr>
            <a:r>
              <a:rPr lang="en-US" dirty="0">
                <a:solidFill>
                  <a:srgbClr val="2D2828"/>
                </a:solidFill>
                <a:latin typeface="Montserrat Medium"/>
              </a:rPr>
              <a:t>By understanding these trends, we will be able to make high school student lives better in the digital space. </a:t>
            </a:r>
          </a:p>
          <a:p>
            <a:pPr algn="ctr">
              <a:lnSpc>
                <a:spcPts val="2826"/>
              </a:lnSpc>
            </a:pPr>
            <a:endParaRPr lang="en-US" sz="1800" dirty="0">
              <a:solidFill>
                <a:srgbClr val="2D2828"/>
              </a:solidFill>
              <a:latin typeface="Montserrat Medium"/>
            </a:endParaRPr>
          </a:p>
          <a:p>
            <a:pPr algn="ctr">
              <a:lnSpc>
                <a:spcPts val="2826"/>
              </a:lnSpc>
            </a:pPr>
            <a:r>
              <a:rPr lang="en-US" dirty="0">
                <a:solidFill>
                  <a:srgbClr val="2D2828"/>
                </a:solidFill>
                <a:latin typeface="Montserrat Medium"/>
              </a:rPr>
              <a:t>Future research could continue to explore trends in high school students interests to help with marketing research, customer segmentation and personalized recommendations. </a:t>
            </a:r>
            <a:endParaRPr lang="en-US" sz="1800" dirty="0">
              <a:solidFill>
                <a:srgbClr val="2D2828"/>
              </a:solidFill>
              <a:latin typeface="Montserrat Medium"/>
            </a:endParaRPr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3521AF0B-DC72-AD63-449A-1E26573861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40"/>
    </mc:Choice>
    <mc:Fallback>
      <p:transition spd="slow" advTm="41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3348" y="5255467"/>
            <a:ext cx="6611286" cy="4002833"/>
          </a:xfrm>
          <a:custGeom>
            <a:avLst/>
            <a:gdLst/>
            <a:ahLst/>
            <a:cxnLst/>
            <a:rect l="l" t="t" r="r" b="b"/>
            <a:pathLst>
              <a:path w="6611286" h="4002833">
                <a:moveTo>
                  <a:pt x="0" y="0"/>
                </a:moveTo>
                <a:lnTo>
                  <a:pt x="6611286" y="0"/>
                </a:lnTo>
                <a:lnTo>
                  <a:pt x="6611286" y="4002833"/>
                </a:lnTo>
                <a:lnTo>
                  <a:pt x="0" y="40028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682991" y="5255467"/>
            <a:ext cx="3631661" cy="4002833"/>
          </a:xfrm>
          <a:custGeom>
            <a:avLst/>
            <a:gdLst/>
            <a:ahLst/>
            <a:cxnLst/>
            <a:rect l="l" t="t" r="r" b="b"/>
            <a:pathLst>
              <a:path w="3631661" h="4002833">
                <a:moveTo>
                  <a:pt x="0" y="0"/>
                </a:moveTo>
                <a:lnTo>
                  <a:pt x="3631661" y="0"/>
                </a:lnTo>
                <a:lnTo>
                  <a:pt x="3631661" y="4002833"/>
                </a:lnTo>
                <a:lnTo>
                  <a:pt x="0" y="40028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003734" y="5255467"/>
            <a:ext cx="3071265" cy="4002833"/>
          </a:xfrm>
          <a:custGeom>
            <a:avLst/>
            <a:gdLst/>
            <a:ahLst/>
            <a:cxnLst/>
            <a:rect l="l" t="t" r="r" b="b"/>
            <a:pathLst>
              <a:path w="3071265" h="4002833">
                <a:moveTo>
                  <a:pt x="0" y="0"/>
                </a:moveTo>
                <a:lnTo>
                  <a:pt x="3071264" y="0"/>
                </a:lnTo>
                <a:lnTo>
                  <a:pt x="3071264" y="4002833"/>
                </a:lnTo>
                <a:lnTo>
                  <a:pt x="0" y="40028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494087" y="5255467"/>
            <a:ext cx="1769803" cy="1875514"/>
          </a:xfrm>
          <a:custGeom>
            <a:avLst/>
            <a:gdLst/>
            <a:ahLst/>
            <a:cxnLst/>
            <a:rect l="l" t="t" r="r" b="b"/>
            <a:pathLst>
              <a:path w="1769803" h="1875514">
                <a:moveTo>
                  <a:pt x="0" y="0"/>
                </a:moveTo>
                <a:lnTo>
                  <a:pt x="1769804" y="0"/>
                </a:lnTo>
                <a:lnTo>
                  <a:pt x="1769804" y="1875514"/>
                </a:lnTo>
                <a:lnTo>
                  <a:pt x="0" y="18755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494087" y="7382786"/>
            <a:ext cx="1769803" cy="1875514"/>
          </a:xfrm>
          <a:custGeom>
            <a:avLst/>
            <a:gdLst/>
            <a:ahLst/>
            <a:cxnLst/>
            <a:rect l="l" t="t" r="r" b="b"/>
            <a:pathLst>
              <a:path w="1769803" h="1875514">
                <a:moveTo>
                  <a:pt x="0" y="0"/>
                </a:moveTo>
                <a:lnTo>
                  <a:pt x="1769804" y="0"/>
                </a:lnTo>
                <a:lnTo>
                  <a:pt x="1769804" y="1875514"/>
                </a:lnTo>
                <a:lnTo>
                  <a:pt x="0" y="187551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22459">
            <a:off x="14311423" y="862227"/>
            <a:ext cx="1792349" cy="1835739"/>
          </a:xfrm>
          <a:custGeom>
            <a:avLst/>
            <a:gdLst/>
            <a:ahLst/>
            <a:cxnLst/>
            <a:rect l="l" t="t" r="r" b="b"/>
            <a:pathLst>
              <a:path w="1792349" h="1835739">
                <a:moveTo>
                  <a:pt x="0" y="0"/>
                </a:moveTo>
                <a:lnTo>
                  <a:pt x="1792349" y="0"/>
                </a:lnTo>
                <a:lnTo>
                  <a:pt x="1792349" y="1835739"/>
                </a:lnTo>
                <a:lnTo>
                  <a:pt x="0" y="18357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883291" y="1465772"/>
            <a:ext cx="12521417" cy="24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33"/>
              </a:lnSpc>
            </a:pPr>
            <a:r>
              <a:rPr lang="en-US" sz="13888">
                <a:solidFill>
                  <a:srgbClr val="4B7CEB"/>
                </a:solidFill>
                <a:latin typeface="Agrandir Medium"/>
              </a:rPr>
              <a:t>Thank you!</a:t>
            </a:r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D2B1C925-323C-E2C8-C565-53BEDA1391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32"/>
    </mc:Choice>
    <mc:Fallback>
      <p:transition spd="slow" advTm="7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902525" y="1350075"/>
            <a:ext cx="4759024" cy="7586850"/>
          </a:xfrm>
          <a:custGeom>
            <a:avLst/>
            <a:gdLst/>
            <a:ahLst/>
            <a:cxnLst/>
            <a:rect l="l" t="t" r="r" b="b"/>
            <a:pathLst>
              <a:path w="4759024" h="7586850">
                <a:moveTo>
                  <a:pt x="0" y="0"/>
                </a:moveTo>
                <a:lnTo>
                  <a:pt x="4759025" y="0"/>
                </a:lnTo>
                <a:lnTo>
                  <a:pt x="4759025" y="7586850"/>
                </a:lnTo>
                <a:lnTo>
                  <a:pt x="0" y="7586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159053" y="2879014"/>
            <a:ext cx="8663989" cy="1069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80"/>
              </a:lnSpc>
              <a:spcBef>
                <a:spcPct val="0"/>
              </a:spcBef>
            </a:pPr>
            <a:r>
              <a:rPr lang="en-US" sz="8000">
                <a:solidFill>
                  <a:srgbClr val="2E2E2E"/>
                </a:solidFill>
                <a:latin typeface="Agrandir Medium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59053" y="4222826"/>
            <a:ext cx="8605808" cy="183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2E2E2E"/>
                </a:solidFill>
                <a:latin typeface="Montserrat Medium"/>
              </a:rPr>
              <a:t>This presentation will give an insight into the interests of high school students based on data collected from social media. 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2E2E2E"/>
              </a:solidFill>
              <a:latin typeface="Montserrat Medium"/>
            </a:endParaRP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2E2E2E"/>
                </a:solidFill>
                <a:latin typeface="Montserrat Medium"/>
              </a:rPr>
              <a:t>This information will help give valuable information for people in education, social media, and youth-focused industries. </a:t>
            </a:r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EFF7C6ED-7FA8-3FF2-463F-29A42D9906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64"/>
    </mc:Choice>
    <mc:Fallback>
      <p:transition spd="slow" advTm="17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2412" y="1809707"/>
            <a:ext cx="12012113" cy="6665683"/>
            <a:chOff x="0" y="0"/>
            <a:chExt cx="3163684" cy="17555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63684" cy="1755571"/>
            </a:xfrm>
            <a:custGeom>
              <a:avLst/>
              <a:gdLst/>
              <a:ahLst/>
              <a:cxnLst/>
              <a:rect l="l" t="t" r="r" b="b"/>
              <a:pathLst>
                <a:path w="3163684" h="1755571">
                  <a:moveTo>
                    <a:pt x="32870" y="0"/>
                  </a:moveTo>
                  <a:lnTo>
                    <a:pt x="3130814" y="0"/>
                  </a:lnTo>
                  <a:cubicBezTo>
                    <a:pt x="3148968" y="0"/>
                    <a:pt x="3163684" y="14716"/>
                    <a:pt x="3163684" y="32870"/>
                  </a:cubicBezTo>
                  <a:lnTo>
                    <a:pt x="3163684" y="1722701"/>
                  </a:lnTo>
                  <a:cubicBezTo>
                    <a:pt x="3163684" y="1731419"/>
                    <a:pt x="3160221" y="1739779"/>
                    <a:pt x="3154057" y="1745944"/>
                  </a:cubicBezTo>
                  <a:cubicBezTo>
                    <a:pt x="3147892" y="1752108"/>
                    <a:pt x="3139532" y="1755571"/>
                    <a:pt x="3130814" y="1755571"/>
                  </a:cubicBezTo>
                  <a:lnTo>
                    <a:pt x="32870" y="1755571"/>
                  </a:lnTo>
                  <a:cubicBezTo>
                    <a:pt x="14716" y="1755571"/>
                    <a:pt x="0" y="1740855"/>
                    <a:pt x="0" y="1722701"/>
                  </a:cubicBezTo>
                  <a:lnTo>
                    <a:pt x="0" y="32870"/>
                  </a:lnTo>
                  <a:cubicBezTo>
                    <a:pt x="0" y="14716"/>
                    <a:pt x="14716" y="0"/>
                    <a:pt x="32870" y="0"/>
                  </a:cubicBezTo>
                  <a:close/>
                </a:path>
              </a:pathLst>
            </a:custGeom>
            <a:solidFill>
              <a:srgbClr val="FFBA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163684" cy="1793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948558" y="1260158"/>
            <a:ext cx="3925201" cy="7766685"/>
            <a:chOff x="0" y="0"/>
            <a:chExt cx="2620010" cy="5184140"/>
          </a:xfrm>
        </p:grpSpPr>
        <p:sp>
          <p:nvSpPr>
            <p:cNvPr id="7" name="Freeform 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2189" r="-2218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894782" y="2787257"/>
            <a:ext cx="7906769" cy="82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680"/>
              </a:lnSpc>
              <a:spcBef>
                <a:spcPct val="0"/>
              </a:spcBef>
            </a:pPr>
            <a:r>
              <a:rPr lang="en-US" sz="8000" dirty="0">
                <a:solidFill>
                  <a:srgbClr val="2E2E2E"/>
                </a:solidFill>
                <a:latin typeface="Agrandir Medium"/>
              </a:rPr>
              <a:t>Problem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95063" y="4125574"/>
            <a:ext cx="9188559" cy="3564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2E2E2E"/>
                </a:solidFill>
                <a:latin typeface="Montserrat Medium"/>
              </a:rPr>
              <a:t>Marketing and educational institutions are very interested in understanding the interests of high school students. 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2E2E2E"/>
              </a:solidFill>
              <a:latin typeface="Montserrat Medium"/>
            </a:endParaR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2E2E2E"/>
                </a:solidFill>
                <a:latin typeface="Montserrat Medium"/>
              </a:rPr>
              <a:t>Gathering data on student interests can be challenging. With the use of predictive modeling this could be simplified and streamlined to help predict future interests. 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2E2E2E"/>
              </a:solidFill>
              <a:latin typeface="Montserrat Medium"/>
            </a:endParaR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2E2E2E"/>
                </a:solidFill>
                <a:latin typeface="Montserrat Medium"/>
              </a:rPr>
              <a:t>This information can help with targeted marketing, curriculum developments, and engagement. 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2E2E2E"/>
              </a:solidFill>
              <a:latin typeface="Montserrat Medium"/>
            </a:endParaRPr>
          </a:p>
        </p:txBody>
      </p:sp>
      <p:pic>
        <p:nvPicPr>
          <p:cNvPr id="22" name="Audio 21">
            <a:extLst>
              <a:ext uri="{FF2B5EF4-FFF2-40B4-BE49-F238E27FC236}">
                <a16:creationId xmlns:a16="http://schemas.microsoft.com/office/drawing/2014/main" id="{5AFFAB43-711F-BD7F-C659-6CBDE82ABB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58"/>
    </mc:Choice>
    <mc:Fallback>
      <p:transition spd="slow" advTm="51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208629" y="1810658"/>
            <a:ext cx="13870742" cy="6665683"/>
            <a:chOff x="0" y="0"/>
            <a:chExt cx="3653200" cy="17555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53199" cy="1755571"/>
            </a:xfrm>
            <a:custGeom>
              <a:avLst/>
              <a:gdLst/>
              <a:ahLst/>
              <a:cxnLst/>
              <a:rect l="l" t="t" r="r" b="b"/>
              <a:pathLst>
                <a:path w="3653199" h="1755571">
                  <a:moveTo>
                    <a:pt x="28466" y="0"/>
                  </a:moveTo>
                  <a:lnTo>
                    <a:pt x="3624734" y="0"/>
                  </a:lnTo>
                  <a:cubicBezTo>
                    <a:pt x="3640455" y="0"/>
                    <a:pt x="3653199" y="12744"/>
                    <a:pt x="3653199" y="28466"/>
                  </a:cubicBezTo>
                  <a:lnTo>
                    <a:pt x="3653199" y="1727105"/>
                  </a:lnTo>
                  <a:cubicBezTo>
                    <a:pt x="3653199" y="1742827"/>
                    <a:pt x="3640455" y="1755571"/>
                    <a:pt x="3624734" y="1755571"/>
                  </a:cubicBezTo>
                  <a:lnTo>
                    <a:pt x="28466" y="1755571"/>
                  </a:lnTo>
                  <a:cubicBezTo>
                    <a:pt x="12744" y="1755571"/>
                    <a:pt x="0" y="1742827"/>
                    <a:pt x="0" y="1727105"/>
                  </a:cubicBezTo>
                  <a:lnTo>
                    <a:pt x="0" y="28466"/>
                  </a:lnTo>
                  <a:cubicBezTo>
                    <a:pt x="0" y="12744"/>
                    <a:pt x="12744" y="0"/>
                    <a:pt x="28466" y="0"/>
                  </a:cubicBezTo>
                  <a:close/>
                </a:path>
              </a:pathLst>
            </a:custGeom>
            <a:solidFill>
              <a:srgbClr val="FA7AA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653200" cy="1793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993091" y="1644458"/>
            <a:ext cx="814323" cy="6998084"/>
          </a:xfrm>
          <a:custGeom>
            <a:avLst/>
            <a:gdLst/>
            <a:ahLst/>
            <a:cxnLst/>
            <a:rect l="l" t="t" r="r" b="b"/>
            <a:pathLst>
              <a:path w="814323" h="6998084">
                <a:moveTo>
                  <a:pt x="0" y="0"/>
                </a:moveTo>
                <a:lnTo>
                  <a:pt x="814322" y="0"/>
                </a:lnTo>
                <a:lnTo>
                  <a:pt x="814322" y="6998084"/>
                </a:lnTo>
                <a:lnTo>
                  <a:pt x="0" y="69980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390514" y="4341399"/>
            <a:ext cx="9506972" cy="343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000" spc="120" dirty="0">
                <a:solidFill>
                  <a:srgbClr val="FFFFFF"/>
                </a:solidFill>
                <a:latin typeface="Montserrat Medium"/>
              </a:rPr>
              <a:t>The dataset that was used was a random sample of 15,000 high school students from social media during the years 2006 to 2009. </a:t>
            </a:r>
          </a:p>
          <a:p>
            <a:pPr algn="ctr">
              <a:lnSpc>
                <a:spcPts val="2700"/>
              </a:lnSpc>
            </a:pPr>
            <a:endParaRPr lang="en-US" sz="2000" spc="120" dirty="0">
              <a:solidFill>
                <a:srgbClr val="FFFFFF"/>
              </a:solidFill>
              <a:latin typeface="Montserrat Medium"/>
            </a:endParaRPr>
          </a:p>
          <a:p>
            <a:pPr algn="ctr">
              <a:lnSpc>
                <a:spcPts val="2700"/>
              </a:lnSpc>
            </a:pPr>
            <a:r>
              <a:rPr lang="en-US" sz="2000" spc="120" dirty="0">
                <a:solidFill>
                  <a:srgbClr val="FFFFFF"/>
                </a:solidFill>
                <a:latin typeface="Montserrat Medium"/>
              </a:rPr>
              <a:t>This data includes demographic information such as graduation year, gender, and age as well as the number of friends each has. </a:t>
            </a:r>
          </a:p>
          <a:p>
            <a:pPr algn="ctr">
              <a:lnSpc>
                <a:spcPts val="2700"/>
              </a:lnSpc>
            </a:pPr>
            <a:endParaRPr lang="en-US" sz="2000" spc="120" dirty="0">
              <a:solidFill>
                <a:srgbClr val="FFFFFF"/>
              </a:solidFill>
              <a:latin typeface="Montserrat Medium"/>
            </a:endParaRPr>
          </a:p>
          <a:p>
            <a:pPr algn="ctr">
              <a:lnSpc>
                <a:spcPts val="2700"/>
              </a:lnSpc>
            </a:pPr>
            <a:r>
              <a:rPr lang="en-US" sz="2000" spc="120" dirty="0">
                <a:solidFill>
                  <a:srgbClr val="FFFFFF"/>
                </a:solidFill>
                <a:latin typeface="Montserrat Medium"/>
              </a:rPr>
              <a:t>It also includes interest-related data, the counts of the 37 most common words found in the profiles. </a:t>
            </a:r>
          </a:p>
          <a:p>
            <a:pPr algn="ctr">
              <a:lnSpc>
                <a:spcPts val="2700"/>
              </a:lnSpc>
            </a:pPr>
            <a:endParaRPr lang="en-US" sz="2000" spc="120" dirty="0">
              <a:solidFill>
                <a:srgbClr val="FFFFFF"/>
              </a:solidFill>
              <a:latin typeface="Montserrat Medium"/>
            </a:endParaRPr>
          </a:p>
          <a:p>
            <a:pPr algn="ctr">
              <a:lnSpc>
                <a:spcPts val="2700"/>
              </a:lnSpc>
            </a:pPr>
            <a:r>
              <a:rPr lang="en-US" sz="2000" spc="120" dirty="0">
                <a:solidFill>
                  <a:srgbClr val="FFFFFF"/>
                </a:solidFill>
                <a:latin typeface="Montserrat Medium"/>
              </a:rPr>
              <a:t>All data was collected using text mining.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7876" y="3021426"/>
            <a:ext cx="10652249" cy="882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00"/>
              </a:lnSpc>
              <a:spcBef>
                <a:spcPct val="0"/>
              </a:spcBef>
            </a:pPr>
            <a:r>
              <a:rPr lang="en-US" sz="8592" dirty="0">
                <a:solidFill>
                  <a:srgbClr val="FFFFFF"/>
                </a:solidFill>
                <a:latin typeface="Agrandir Medium"/>
              </a:rPr>
              <a:t>Data</a:t>
            </a:r>
            <a:endParaRPr lang="en-US" sz="8592" u="none" strike="noStrike" dirty="0">
              <a:solidFill>
                <a:srgbClr val="FFFFFF"/>
              </a:solidFill>
              <a:latin typeface="Agrandir Medium"/>
            </a:endParaRPr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A8EA336D-4640-E637-13F1-D4AD86CE8E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22"/>
    </mc:Choice>
    <mc:Fallback>
      <p:transition spd="slow" advTm="50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86058" y="2427147"/>
            <a:ext cx="6154525" cy="1630785"/>
            <a:chOff x="-158668" y="-201541"/>
            <a:chExt cx="1157302" cy="1014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2566" y="0"/>
                  </a:moveTo>
                  <a:lnTo>
                    <a:pt x="700234" y="0"/>
                  </a:lnTo>
                  <a:cubicBezTo>
                    <a:pt x="762403" y="0"/>
                    <a:pt x="812800" y="50397"/>
                    <a:pt x="812800" y="112566"/>
                  </a:cubicBezTo>
                  <a:lnTo>
                    <a:pt x="812800" y="700234"/>
                  </a:lnTo>
                  <a:cubicBezTo>
                    <a:pt x="812800" y="762403"/>
                    <a:pt x="762403" y="812800"/>
                    <a:pt x="700234" y="812800"/>
                  </a:cubicBezTo>
                  <a:lnTo>
                    <a:pt x="112566" y="812800"/>
                  </a:lnTo>
                  <a:cubicBezTo>
                    <a:pt x="50397" y="812800"/>
                    <a:pt x="0" y="762403"/>
                    <a:pt x="0" y="700234"/>
                  </a:cubicBezTo>
                  <a:lnTo>
                    <a:pt x="0" y="112566"/>
                  </a:lnTo>
                  <a:cubicBezTo>
                    <a:pt x="0" y="50397"/>
                    <a:pt x="50397" y="0"/>
                    <a:pt x="112566" y="0"/>
                  </a:cubicBezTo>
                  <a:close/>
                </a:path>
              </a:pathLst>
            </a:custGeom>
            <a:solidFill>
              <a:srgbClr val="606D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58668" y="-201541"/>
              <a:ext cx="1157302" cy="1014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r>
                <a:rPr lang="en-US" sz="2800" spc="426" dirty="0">
                  <a:solidFill>
                    <a:srgbClr val="FFFFFF"/>
                  </a:solidFill>
                  <a:latin typeface="Arimo Bold"/>
                </a:rPr>
                <a:t>Data Preprocessing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560091" y="2731474"/>
            <a:ext cx="3167818" cy="130676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2566" y="0"/>
                  </a:moveTo>
                  <a:lnTo>
                    <a:pt x="700234" y="0"/>
                  </a:lnTo>
                  <a:cubicBezTo>
                    <a:pt x="762403" y="0"/>
                    <a:pt x="812800" y="50397"/>
                    <a:pt x="812800" y="112566"/>
                  </a:cubicBezTo>
                  <a:lnTo>
                    <a:pt x="812800" y="700234"/>
                  </a:lnTo>
                  <a:cubicBezTo>
                    <a:pt x="812800" y="762403"/>
                    <a:pt x="762403" y="812800"/>
                    <a:pt x="700234" y="812800"/>
                  </a:cubicBezTo>
                  <a:lnTo>
                    <a:pt x="112566" y="812800"/>
                  </a:lnTo>
                  <a:cubicBezTo>
                    <a:pt x="50397" y="812800"/>
                    <a:pt x="0" y="762403"/>
                    <a:pt x="0" y="700234"/>
                  </a:cubicBezTo>
                  <a:lnTo>
                    <a:pt x="0" y="112566"/>
                  </a:lnTo>
                  <a:cubicBezTo>
                    <a:pt x="0" y="50397"/>
                    <a:pt x="50397" y="0"/>
                    <a:pt x="112566" y="0"/>
                  </a:cubicBezTo>
                  <a:close/>
                </a:path>
              </a:pathLst>
            </a:custGeom>
            <a:solidFill>
              <a:srgbClr val="FA7AA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6200"/>
              <a:ext cx="8128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r>
                <a:rPr lang="en-US" sz="6000" spc="426" dirty="0">
                  <a:solidFill>
                    <a:srgbClr val="FFFFFF"/>
                  </a:solidFill>
                  <a:latin typeface="Arimo Bold"/>
                </a:rPr>
                <a:t>EDA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35684" y="2764908"/>
            <a:ext cx="4080270" cy="130676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2566" y="0"/>
                  </a:moveTo>
                  <a:lnTo>
                    <a:pt x="700234" y="0"/>
                  </a:lnTo>
                  <a:cubicBezTo>
                    <a:pt x="762403" y="0"/>
                    <a:pt x="812800" y="50397"/>
                    <a:pt x="812800" y="112566"/>
                  </a:cubicBezTo>
                  <a:lnTo>
                    <a:pt x="812800" y="700234"/>
                  </a:lnTo>
                  <a:cubicBezTo>
                    <a:pt x="812800" y="762403"/>
                    <a:pt x="762403" y="812800"/>
                    <a:pt x="700234" y="812800"/>
                  </a:cubicBezTo>
                  <a:lnTo>
                    <a:pt x="112566" y="812800"/>
                  </a:lnTo>
                  <a:cubicBezTo>
                    <a:pt x="50397" y="812800"/>
                    <a:pt x="0" y="762403"/>
                    <a:pt x="0" y="700234"/>
                  </a:cubicBezTo>
                  <a:lnTo>
                    <a:pt x="0" y="112566"/>
                  </a:lnTo>
                  <a:cubicBezTo>
                    <a:pt x="0" y="50397"/>
                    <a:pt x="50397" y="0"/>
                    <a:pt x="112566" y="0"/>
                  </a:cubicBezTo>
                  <a:close/>
                </a:path>
              </a:pathLst>
            </a:custGeom>
            <a:solidFill>
              <a:srgbClr val="FFBA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6200"/>
              <a:ext cx="8128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180"/>
                </a:lnSpc>
              </a:pPr>
              <a:r>
                <a:rPr lang="en-US" sz="6000" spc="426" dirty="0">
                  <a:solidFill>
                    <a:srgbClr val="FFFFFF"/>
                  </a:solidFill>
                  <a:latin typeface="Arimo Bold"/>
                </a:rPr>
                <a:t>Modeling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3365" y="4747477"/>
            <a:ext cx="4439917" cy="3659751"/>
            <a:chOff x="0" y="0"/>
            <a:chExt cx="1169361" cy="9638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69361" cy="963885"/>
            </a:xfrm>
            <a:custGeom>
              <a:avLst/>
              <a:gdLst/>
              <a:ahLst/>
              <a:cxnLst/>
              <a:rect l="l" t="t" r="r" b="b"/>
              <a:pathLst>
                <a:path w="1169361" h="963885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929011"/>
                  </a:lnTo>
                  <a:cubicBezTo>
                    <a:pt x="1169361" y="938260"/>
                    <a:pt x="1165687" y="947130"/>
                    <a:pt x="1159146" y="953671"/>
                  </a:cubicBezTo>
                  <a:cubicBezTo>
                    <a:pt x="1152606" y="960211"/>
                    <a:pt x="1143736" y="963885"/>
                    <a:pt x="1134487" y="963885"/>
                  </a:cubicBezTo>
                  <a:lnTo>
                    <a:pt x="34874" y="963885"/>
                  </a:lnTo>
                  <a:cubicBezTo>
                    <a:pt x="25625" y="963885"/>
                    <a:pt x="16755" y="960211"/>
                    <a:pt x="10214" y="953671"/>
                  </a:cubicBezTo>
                  <a:cubicBezTo>
                    <a:pt x="3674" y="947130"/>
                    <a:pt x="0" y="938260"/>
                    <a:pt x="0" y="929011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606DE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1169361" cy="9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179294" y="1323491"/>
            <a:ext cx="9929412" cy="82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0"/>
              </a:lnSpc>
              <a:spcBef>
                <a:spcPct val="0"/>
              </a:spcBef>
            </a:pPr>
            <a:r>
              <a:rPr lang="en-US" sz="8000" dirty="0">
                <a:solidFill>
                  <a:srgbClr val="2D2828"/>
                </a:solidFill>
                <a:latin typeface="Agrandir Medium"/>
              </a:rPr>
              <a:t>Methods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51571" y="5818226"/>
            <a:ext cx="3479028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8"/>
              </a:lnSpc>
            </a:pPr>
            <a:r>
              <a:rPr lang="en-US" sz="2400" dirty="0">
                <a:solidFill>
                  <a:srgbClr val="FFFFFF"/>
                </a:solidFill>
                <a:latin typeface="Montserrat Medium"/>
              </a:rPr>
              <a:t>Used to make sure data is usable and can offer insights into trends.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924042" y="4747477"/>
            <a:ext cx="4439917" cy="3659751"/>
            <a:chOff x="0" y="0"/>
            <a:chExt cx="1169361" cy="9638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69361" cy="963885"/>
            </a:xfrm>
            <a:custGeom>
              <a:avLst/>
              <a:gdLst/>
              <a:ahLst/>
              <a:cxnLst/>
              <a:rect l="l" t="t" r="r" b="b"/>
              <a:pathLst>
                <a:path w="1169361" h="963885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929011"/>
                  </a:lnTo>
                  <a:cubicBezTo>
                    <a:pt x="1169361" y="938260"/>
                    <a:pt x="1165687" y="947130"/>
                    <a:pt x="1159146" y="953671"/>
                  </a:cubicBezTo>
                  <a:cubicBezTo>
                    <a:pt x="1152606" y="960211"/>
                    <a:pt x="1143736" y="963885"/>
                    <a:pt x="1134487" y="963885"/>
                  </a:cubicBezTo>
                  <a:lnTo>
                    <a:pt x="34874" y="963885"/>
                  </a:lnTo>
                  <a:cubicBezTo>
                    <a:pt x="25625" y="963885"/>
                    <a:pt x="16755" y="960211"/>
                    <a:pt x="10214" y="953671"/>
                  </a:cubicBezTo>
                  <a:cubicBezTo>
                    <a:pt x="3674" y="947130"/>
                    <a:pt x="0" y="938260"/>
                    <a:pt x="0" y="929011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FA7AA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9050"/>
              <a:ext cx="1169361" cy="9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104718" y="4747477"/>
            <a:ext cx="4439917" cy="3659751"/>
            <a:chOff x="0" y="0"/>
            <a:chExt cx="1169361" cy="9638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69361" cy="963885"/>
            </a:xfrm>
            <a:custGeom>
              <a:avLst/>
              <a:gdLst/>
              <a:ahLst/>
              <a:cxnLst/>
              <a:rect l="l" t="t" r="r" b="b"/>
              <a:pathLst>
                <a:path w="1169361" h="963885">
                  <a:moveTo>
                    <a:pt x="34874" y="0"/>
                  </a:moveTo>
                  <a:lnTo>
                    <a:pt x="1134487" y="0"/>
                  </a:lnTo>
                  <a:cubicBezTo>
                    <a:pt x="1143736" y="0"/>
                    <a:pt x="1152606" y="3674"/>
                    <a:pt x="1159146" y="10214"/>
                  </a:cubicBezTo>
                  <a:cubicBezTo>
                    <a:pt x="1165687" y="16755"/>
                    <a:pt x="1169361" y="25625"/>
                    <a:pt x="1169361" y="34874"/>
                  </a:cubicBezTo>
                  <a:lnTo>
                    <a:pt x="1169361" y="929011"/>
                  </a:lnTo>
                  <a:cubicBezTo>
                    <a:pt x="1169361" y="938260"/>
                    <a:pt x="1165687" y="947130"/>
                    <a:pt x="1159146" y="953671"/>
                  </a:cubicBezTo>
                  <a:cubicBezTo>
                    <a:pt x="1152606" y="960211"/>
                    <a:pt x="1143736" y="963885"/>
                    <a:pt x="1134487" y="963885"/>
                  </a:cubicBezTo>
                  <a:lnTo>
                    <a:pt x="34874" y="963885"/>
                  </a:lnTo>
                  <a:cubicBezTo>
                    <a:pt x="25625" y="963885"/>
                    <a:pt x="16755" y="960211"/>
                    <a:pt x="10214" y="953671"/>
                  </a:cubicBezTo>
                  <a:cubicBezTo>
                    <a:pt x="3674" y="947130"/>
                    <a:pt x="0" y="938260"/>
                    <a:pt x="0" y="929011"/>
                  </a:cubicBezTo>
                  <a:lnTo>
                    <a:pt x="0" y="34874"/>
                  </a:lnTo>
                  <a:cubicBezTo>
                    <a:pt x="0" y="25625"/>
                    <a:pt x="3674" y="16755"/>
                    <a:pt x="10214" y="10214"/>
                  </a:cubicBezTo>
                  <a:cubicBezTo>
                    <a:pt x="16755" y="3674"/>
                    <a:pt x="25625" y="0"/>
                    <a:pt x="34874" y="0"/>
                  </a:cubicBezTo>
                  <a:close/>
                </a:path>
              </a:pathLst>
            </a:custGeom>
            <a:solidFill>
              <a:srgbClr val="FFBA5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9050"/>
              <a:ext cx="1169361" cy="944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404486" y="5818226"/>
            <a:ext cx="3479028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8"/>
              </a:lnSpc>
            </a:pPr>
            <a:r>
              <a:rPr lang="en-US" sz="2400" dirty="0">
                <a:solidFill>
                  <a:srgbClr val="FFFFFF"/>
                </a:solidFill>
                <a:latin typeface="Montserrat Medium"/>
              </a:rPr>
              <a:t>Exploratory Data Analysis: reveals insights into the data</a:t>
            </a:r>
            <a:r>
              <a:rPr lang="en-US" sz="1700" dirty="0">
                <a:solidFill>
                  <a:srgbClr val="FFFFFF"/>
                </a:solidFill>
                <a:latin typeface="Montserrat Medium"/>
              </a:rPr>
              <a:t>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585162" y="5651514"/>
            <a:ext cx="3479028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8"/>
              </a:lnSpc>
            </a:pPr>
            <a:r>
              <a:rPr lang="en-US" sz="2400" dirty="0">
                <a:solidFill>
                  <a:srgbClr val="FFFFFF"/>
                </a:solidFill>
                <a:latin typeface="Montserrat Medium"/>
              </a:rPr>
              <a:t>Predictive modeling is used to forecast future trends in students. </a:t>
            </a:r>
          </a:p>
        </p:txBody>
      </p:sp>
      <p:pic>
        <p:nvPicPr>
          <p:cNvPr id="27" name="Audio 26">
            <a:extLst>
              <a:ext uri="{FF2B5EF4-FFF2-40B4-BE49-F238E27FC236}">
                <a16:creationId xmlns:a16="http://schemas.microsoft.com/office/drawing/2014/main" id="{37BF9385-7F76-1F41-A0AF-6CD5AFA3A1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96"/>
    </mc:Choice>
    <mc:Fallback>
      <p:transition spd="slow" advTm="27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3200400" y="5123328"/>
            <a:ext cx="6812733" cy="87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15"/>
              </a:lnSpc>
              <a:spcBef>
                <a:spcPct val="0"/>
              </a:spcBef>
            </a:pPr>
            <a:r>
              <a:rPr lang="en-US" sz="6500" dirty="0">
                <a:solidFill>
                  <a:srgbClr val="2D2828"/>
                </a:solidFill>
                <a:latin typeface="Agrandir Medium"/>
              </a:rPr>
              <a:t>Analysis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554" y="839036"/>
            <a:ext cx="8604596" cy="8608927"/>
          </a:xfrm>
          <a:prstGeom prst="rect">
            <a:avLst/>
          </a:prstGeom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01CF20D5-A236-A385-9E4C-9BF96984A1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1"/>
    </mc:Choice>
    <mc:Fallback>
      <p:transition spd="slow" advTm="4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44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571500"/>
            <a:ext cx="6812733" cy="125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15"/>
              </a:lnSpc>
              <a:spcBef>
                <a:spcPct val="0"/>
              </a:spcBef>
            </a:pPr>
            <a:r>
              <a:rPr lang="en-US" sz="6500" dirty="0">
                <a:solidFill>
                  <a:srgbClr val="2D2828"/>
                </a:solidFill>
                <a:latin typeface="Agrandir Medium"/>
              </a:rPr>
              <a:t>Demographic Information</a:t>
            </a:r>
          </a:p>
        </p:txBody>
      </p:sp>
      <p:pic>
        <p:nvPicPr>
          <p:cNvPr id="6" name="Picture 5" descr="A bar graph with different colored squares&#10;&#10;Description automatically generated">
            <a:extLst>
              <a:ext uri="{FF2B5EF4-FFF2-40B4-BE49-F238E27FC236}">
                <a16:creationId xmlns:a16="http://schemas.microsoft.com/office/drawing/2014/main" id="{97726DCB-4256-61F3-1E9D-311CA066D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05" y="2399306"/>
            <a:ext cx="8035844" cy="6054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graph showing the distribution of grad year&#10;&#10;Description automatically generated">
            <a:extLst>
              <a:ext uri="{FF2B5EF4-FFF2-40B4-BE49-F238E27FC236}">
                <a16:creationId xmlns:a16="http://schemas.microsoft.com/office/drawing/2014/main" id="{4CD9637B-60D7-5B43-405A-7E0DBDEF4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600" y="2399306"/>
            <a:ext cx="8048039" cy="6025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15025165-068C-85B0-3FD8-EFA847860D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68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4"/>
    </mc:Choice>
    <mc:Fallback>
      <p:transition spd="slow" advTm="50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7200" y="821568"/>
            <a:ext cx="6812733" cy="666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15"/>
              </a:lnSpc>
              <a:spcBef>
                <a:spcPct val="0"/>
              </a:spcBef>
            </a:pPr>
            <a:r>
              <a:rPr lang="en-US" sz="6500" dirty="0">
                <a:solidFill>
                  <a:srgbClr val="2D2828"/>
                </a:solidFill>
                <a:latin typeface="Agrandir Medium"/>
              </a:rPr>
              <a:t>Top 10 Interests</a:t>
            </a:r>
          </a:p>
        </p:txBody>
      </p:sp>
      <p:pic>
        <p:nvPicPr>
          <p:cNvPr id="7" name="Picture 6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37A5EE8D-F18D-FE8A-0EDE-DF7D2751A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1866900"/>
            <a:ext cx="12420600" cy="7357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97B129D8-A340-E880-9DA4-2ABFECF1F2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5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86"/>
    </mc:Choice>
    <mc:Fallback>
      <p:transition spd="slow" advTm="27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2400" y="839036"/>
            <a:ext cx="6812733" cy="125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15"/>
              </a:lnSpc>
              <a:spcBef>
                <a:spcPct val="0"/>
              </a:spcBef>
            </a:pPr>
            <a:r>
              <a:rPr lang="en-US" sz="6500" dirty="0">
                <a:solidFill>
                  <a:srgbClr val="2D2828"/>
                </a:solidFill>
                <a:latin typeface="Agrandir Medium"/>
              </a:rPr>
              <a:t>Top 10 Interests Over Time</a:t>
            </a:r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0C045AE-2EA2-5A1E-09E8-A4F1DD87E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2168528"/>
            <a:ext cx="14554200" cy="7241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B9E1B237-1814-0620-B0E3-6404A9B1B1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07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644"/>
    </mc:Choice>
    <mc:Fallback>
      <p:transition spd="slow" advTm="82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372</Words>
  <Application>Microsoft Macintosh PowerPoint</Application>
  <PresentationFormat>Custom</PresentationFormat>
  <Paragraphs>51</Paragraphs>
  <Slides>14</Slides>
  <Notes>1</Notes>
  <HiddenSlides>0</HiddenSlides>
  <MMClips>14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Agrandir Heavy</vt:lpstr>
      <vt:lpstr>Agrandir Medium</vt:lpstr>
      <vt:lpstr>Arial</vt:lpstr>
      <vt:lpstr>Montserrat Medium</vt:lpstr>
      <vt:lpstr>Arimo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Social Media Marketing Presentation</dc:title>
  <dc:creator>Brandon Mather</dc:creator>
  <cp:lastModifiedBy>Brandon Mather</cp:lastModifiedBy>
  <cp:revision>4</cp:revision>
  <dcterms:created xsi:type="dcterms:W3CDTF">2006-08-16T00:00:00Z</dcterms:created>
  <dcterms:modified xsi:type="dcterms:W3CDTF">2024-04-04T17:14:39Z</dcterms:modified>
  <dc:identifier>DAGBYcSg_kk</dc:identifier>
</cp:coreProperties>
</file>